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75" r:id="rId10"/>
    <p:sldId id="263" r:id="rId11"/>
    <p:sldId id="264" r:id="rId12"/>
    <p:sldId id="265" r:id="rId13"/>
    <p:sldId id="266" r:id="rId14"/>
    <p:sldId id="267" r:id="rId15"/>
    <p:sldId id="270" r:id="rId16"/>
    <p:sldId id="269" r:id="rId17"/>
    <p:sldId id="268" r:id="rId18"/>
    <p:sldId id="276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142CC-5685-4963-AA78-14191D36E1D7}" type="datetimeFigureOut">
              <a:rPr lang="ru-RU" smtClean="0"/>
              <a:t>04.05.2025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48B7B-8B2C-42EE-BC44-C519AC2F0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58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F8357FE-7DCA-43B5-8FDA-DFAC9FDF4CA3}" type="datetime1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03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7BC9-C94C-4BD2-A6FD-C0E368BDF5A5}" type="datetime1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96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30B0-8CA4-435D-A05A-CA5E34923B14}" type="datetime1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01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00E7-67DC-4A10-BDCD-D99D98BE4E0F}" type="datetime1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6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C01F2-A9CF-485D-82D0-FAE13AB45C9E}" type="datetime1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0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71B58-F70E-43E5-A09C-4451F3F5C896}" type="datetime1">
              <a:rPr lang="ru-RU" smtClean="0"/>
              <a:t>04.05.2025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89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224B-7BCC-4FA5-8353-027EDD4818D1}" type="datetime1">
              <a:rPr lang="ru-RU" smtClean="0"/>
              <a:t>04.05.2025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18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0239-4493-4417-A637-AAB679F59566}" type="datetime1">
              <a:rPr lang="ru-RU" smtClean="0"/>
              <a:t>04.05.2025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6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1261-4D0B-4276-BC8D-40983ED28F73}" type="datetime1">
              <a:rPr lang="ru-RU" smtClean="0"/>
              <a:t>04.05.2025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66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E859-BDA0-40F5-AFA5-2D6ABDA7C8C9}" type="datetime1">
              <a:rPr lang="ru-RU" smtClean="0"/>
              <a:t>04.05.2025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6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3D27-49E5-48FA-A9D5-DC21A7B8974E}" type="datetime1">
              <a:rPr lang="ru-RU" smtClean="0"/>
              <a:t>04.05.2025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59AC07-6D0D-4FFA-AB5F-694D0CFD187E}" type="datetime1">
              <a:rPr lang="ru-RU" smtClean="0"/>
              <a:t>04.05.2025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1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D69D3-2D84-5119-23AE-25E1CB89DE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Исследование возможностей синтетического расширения обучающего набора данных для задачи детекции объектов</a:t>
            </a:r>
            <a:endParaRPr lang="ru-RU" sz="32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0477F7-0796-3EA1-A658-0D68061F4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Елькин Иван</a:t>
            </a:r>
          </a:p>
        </p:txBody>
      </p:sp>
    </p:spTree>
    <p:extLst>
      <p:ext uri="{BB962C8B-B14F-4D97-AF65-F5344CB8AC3E}">
        <p14:creationId xmlns:p14="http://schemas.microsoft.com/office/powerpoint/2010/main" val="209789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66726-46DF-82D5-C04D-A079CF94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Примеры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Img2Img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B62CB-E514-F5FF-41F0-384CF311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D9BD2B-9FCE-70DB-C7DD-86E4A0F4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966033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1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5B028-8C19-234F-BCF0-3A13EE2F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Pix2pix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8166EA-CEB8-E1B0-836A-6AF2C7DF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10CD6-3371-92D6-7499-D8B52AE1902B}"/>
              </a:ext>
            </a:extLst>
          </p:cNvPr>
          <p:cNvSpPr txBox="1"/>
          <p:nvPr/>
        </p:nvSpPr>
        <p:spPr>
          <a:xfrm>
            <a:off x="1024128" y="2084832"/>
            <a:ext cx="98132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Diffusion Pix2Pix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 модифицированная модель, специально обученная для задачи редактирования изображений по текстовому описанию.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отличие от стандартных генеративных моделей, Pix2Pix обучалась на парах изображений «до / после», сопровождаемых текстовой инструкцией, описывающей требуемые изменения.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Обработка входных данных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Изображение кодируется в латентное пространство с помощью энкодера, затем к латенту добавляется шум, чтобы инициировать диффузионный процесс.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Управляемый денойзинг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Диффузионная модель, дообученная именно на задаче редактирования, способна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локализовать изменения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применять модификации только к релевантным областям изображения.</a:t>
            </a:r>
            <a:b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Реконструкция изображения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завершения процесса денойзинга, очищенный латент передаётся в декодер, который восстанавливает итоговое изображение.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62401-FE1A-91A3-D635-8DE43E8A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Примеры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Pix2pix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A12937-E78E-3AD8-4140-5DECF432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D8583E-8D9F-5E2D-B4F9-28EC1BC43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970419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4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74D3E-513D-6ABB-8EDD-55BFF221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Авторазметка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6E1AEB-6E40-CC33-8C71-356C9143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DBA79-CF26-2158-165C-E009B15EDD72}"/>
              </a:ext>
            </a:extLst>
          </p:cNvPr>
          <p:cNvSpPr txBox="1"/>
          <p:nvPr/>
        </p:nvSpPr>
        <p:spPr>
          <a:xfrm>
            <a:off x="1024128" y="2084832"/>
            <a:ext cx="9922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Синтетически сгенерированные изображения проходили постобработку с целью отбора наиболее качественных для последующего обучения. Для этого применялась авторазметка с помощью базовой модели детекции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YOLOv11s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обученной на реальных данных, а также с помощью модели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GroundingDINO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способной выполнять детекцию объектов на основе текстового описания (промпт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 ship”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en-US" dirty="0">
              <a:solidFill>
                <a:srgbClr val="CCCCC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Этапы отбора и фильтрации: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Детекция объектов 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Фильтрация по confidence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средний confidence предсказанных bbox-ов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выше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0.5)</a:t>
            </a:r>
            <a:b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Удаление визуально ошибочных предсказаний (галлюцинаций)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Балансировка выборки (число синтетических изображений примерно равнялось числу оригинальных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3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CD38A-0BBB-9D30-DD49-721F8584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Примеры Авторазметки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F5697E-8216-8349-6F78-65B66EE8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B96635-C9D2-92BA-1224-E8D953DB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6251776" cy="216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D90405-CE1F-C38D-E937-DD83C8CAA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4447864"/>
            <a:ext cx="739293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33C94-E54F-1264-D21A-35052CED3708}"/>
              </a:ext>
            </a:extLst>
          </p:cNvPr>
          <p:cNvSpPr txBox="1"/>
          <p:nvPr/>
        </p:nvSpPr>
        <p:spPr>
          <a:xfrm>
            <a:off x="8771382" y="2980166"/>
            <a:ext cx="1195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YOLOv11s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659C5-710F-7965-ABD9-5E190EC3BA51}"/>
              </a:ext>
            </a:extLst>
          </p:cNvPr>
          <p:cNvSpPr txBox="1"/>
          <p:nvPr/>
        </p:nvSpPr>
        <p:spPr>
          <a:xfrm>
            <a:off x="8771382" y="5343198"/>
            <a:ext cx="185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GroundingDINO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93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F82C81-6FC2-A444-6D53-F47C50ED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Базовая модель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AFD681-01EA-F7D4-A47F-28B12B68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D7F87E-0FF7-03DF-05F8-1197DF6FB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52" y="2084832"/>
            <a:ext cx="7920000" cy="39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9D610-67C8-9F07-C6D6-518F2864D554}"/>
              </a:ext>
            </a:extLst>
          </p:cNvPr>
          <p:cNvSpPr txBox="1"/>
          <p:nvPr/>
        </p:nvSpPr>
        <p:spPr>
          <a:xfrm>
            <a:off x="660654" y="2084832"/>
            <a:ext cx="34348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YOLOv11s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обучена на </a:t>
            </a:r>
            <a:r>
              <a:rPr lang="ru-RU" sz="16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исходном датасете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без включения синтетически сгенерированных данных. </a:t>
            </a:r>
            <a:b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ru-RU" sz="1600" b="0" dirty="0">
              <a:solidFill>
                <a:srgbClr val="CCCC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sz="16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Параметры обучения</a:t>
            </a:r>
            <a:endParaRPr lang="ru-RU" sz="1600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Предобученные веса: 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COCO</a:t>
            </a:r>
          </a:p>
          <a:p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Размер входного изображения: 640х640</a:t>
            </a:r>
          </a:p>
          <a:p>
            <a:pPr>
              <a:buNone/>
            </a:pPr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Количество эпох: 1000</a:t>
            </a:r>
          </a:p>
          <a:p>
            <a:pPr>
              <a:buNone/>
            </a:pPr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Размер батча: 32</a:t>
            </a:r>
          </a:p>
          <a:p>
            <a:pPr>
              <a:buNone/>
            </a:pPr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Скорость обучения: 0.001</a:t>
            </a:r>
          </a:p>
          <a:p>
            <a:pPr>
              <a:buNone/>
            </a:pPr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Оптимизатор: Adam</a:t>
            </a:r>
          </a:p>
          <a:p>
            <a:r>
              <a:rPr lang="ru-RU" sz="1600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Аугментации: базовый набор</a:t>
            </a:r>
          </a:p>
          <a:p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Аналогично обучались модели на смеси оригинальных и синтетических данных</a:t>
            </a:r>
            <a:endParaRPr lang="ru-RU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9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98FB-F36F-0637-BC1E-D76FE8D7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C0E06-6643-0F89-2D53-64A1EEAE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Метрики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D9329A-AC49-09B0-ABBE-005273C8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A3E5C4-A40E-3687-E858-A1EB7E3C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684956" cy="37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087DF9-5ADE-6FA3-8B8A-CE4D94D91ACC}"/>
              </a:ext>
            </a:extLst>
          </p:cNvPr>
          <p:cNvSpPr txBox="1"/>
          <p:nvPr/>
        </p:nvSpPr>
        <p:spPr>
          <a:xfrm>
            <a:off x="3661789" y="5824373"/>
            <a:ext cx="3150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YOLOv11s</a:t>
            </a:r>
          </a:p>
          <a:p>
            <a:r>
              <a:rPr lang="ru-RU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(исходный набор данных)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82206F3-5BA8-8CC4-40F2-0CD1F874AFBC}"/>
              </a:ext>
            </a:extLst>
          </p:cNvPr>
          <p:cNvCxnSpPr/>
          <p:nvPr/>
        </p:nvCxnSpPr>
        <p:spPr>
          <a:xfrm flipV="1">
            <a:off x="4261104" y="4928616"/>
            <a:ext cx="0" cy="895757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7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98F16-D7D8-2C3F-9E71-629884DC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Метрики моделей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продолжение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7FE687-20B0-5095-E960-FC07BEDB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8714B7-4AB7-4DC1-BF82-79DABD37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684957" cy="37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191CC4-AE60-6D78-88B3-9E1D61E9369C}"/>
              </a:ext>
            </a:extLst>
          </p:cNvPr>
          <p:cNvSpPr txBox="1"/>
          <p:nvPr/>
        </p:nvSpPr>
        <p:spPr>
          <a:xfrm>
            <a:off x="2881500" y="5824373"/>
            <a:ext cx="3150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YOLOv11s</a:t>
            </a:r>
          </a:p>
          <a:p>
            <a:r>
              <a:rPr lang="ru-RU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(исходный набор данных)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07F534A-B492-142E-81DC-18FF38197656}"/>
              </a:ext>
            </a:extLst>
          </p:cNvPr>
          <p:cNvCxnSpPr/>
          <p:nvPr/>
        </p:nvCxnSpPr>
        <p:spPr>
          <a:xfrm flipV="1">
            <a:off x="3480815" y="4928616"/>
            <a:ext cx="0" cy="895757"/>
          </a:xfrm>
          <a:prstGeom prst="straightConnector1">
            <a:avLst/>
          </a:prstGeom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3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8EDE0-BD4C-6BE4-C54D-9EE36908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Матрицы ошибок для тестовой выборки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3CCC3-A89B-08F7-08F7-24737E3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18</a:t>
            </a:fld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2507C72-455B-8449-AA0D-8EC0AD457F80}"/>
              </a:ext>
            </a:extLst>
          </p:cNvPr>
          <p:cNvGrpSpPr/>
          <p:nvPr/>
        </p:nvGrpSpPr>
        <p:grpSpPr>
          <a:xfrm>
            <a:off x="6169581" y="2084832"/>
            <a:ext cx="4626602" cy="4429046"/>
            <a:chOff x="6436281" y="2084832"/>
            <a:chExt cx="4626602" cy="442904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36F748A-0439-C7E1-CAF6-98C46BC2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4" t="3878" r="8542" b="1712"/>
            <a:stretch/>
          </p:blipFill>
          <p:spPr>
            <a:xfrm>
              <a:off x="6623735" y="2550668"/>
              <a:ext cx="4439148" cy="37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D6973-54E0-BDF3-61D6-A41C3D9455E5}"/>
                </a:ext>
              </a:extLst>
            </p:cNvPr>
            <p:cNvSpPr txBox="1"/>
            <p:nvPr/>
          </p:nvSpPr>
          <p:spPr>
            <a:xfrm>
              <a:off x="7979932" y="2084832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Img2Img + DINO</a:t>
              </a:r>
              <a:endParaRPr lang="ru-RU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333D84-8FA2-7789-67C0-F9A8C2A92F99}"/>
                </a:ext>
              </a:extLst>
            </p:cNvPr>
            <p:cNvSpPr txBox="1"/>
            <p:nvPr/>
          </p:nvSpPr>
          <p:spPr>
            <a:xfrm>
              <a:off x="8391525" y="6236879"/>
              <a:ext cx="4604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True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1BE6F-BB17-A241-CE6F-6ABE3842164F}"/>
                </a:ext>
              </a:extLst>
            </p:cNvPr>
            <p:cNvSpPr txBox="1"/>
            <p:nvPr/>
          </p:nvSpPr>
          <p:spPr>
            <a:xfrm>
              <a:off x="7531100" y="6155528"/>
              <a:ext cx="4411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ship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1ED705-8115-891B-2493-0DD3900735DB}"/>
                </a:ext>
              </a:extLst>
            </p:cNvPr>
            <p:cNvSpPr txBox="1"/>
            <p:nvPr/>
          </p:nvSpPr>
          <p:spPr>
            <a:xfrm>
              <a:off x="9088712" y="6155527"/>
              <a:ext cx="9195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background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65588B-06A2-887C-4D25-9361653E0C06}"/>
                </a:ext>
              </a:extLst>
            </p:cNvPr>
            <p:cNvSpPr txBox="1"/>
            <p:nvPr/>
          </p:nvSpPr>
          <p:spPr>
            <a:xfrm rot="16200000">
              <a:off x="6454222" y="3290500"/>
              <a:ext cx="4411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ship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7C318-B90A-B108-E081-4CBCD08454DE}"/>
                </a:ext>
              </a:extLst>
            </p:cNvPr>
            <p:cNvSpPr txBox="1"/>
            <p:nvPr/>
          </p:nvSpPr>
          <p:spPr>
            <a:xfrm rot="16200000">
              <a:off x="6215021" y="5080526"/>
              <a:ext cx="9195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background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8D58AE-529F-3135-701C-8F153EB901D4}"/>
                </a:ext>
              </a:extLst>
            </p:cNvPr>
            <p:cNvSpPr txBox="1"/>
            <p:nvPr/>
          </p:nvSpPr>
          <p:spPr>
            <a:xfrm rot="16200000">
              <a:off x="6184546" y="4182264"/>
              <a:ext cx="7804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Predicted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37901B-53DE-FDB7-8663-43FECA25A456}"/>
                </a:ext>
              </a:extLst>
            </p:cNvPr>
            <p:cNvSpPr txBox="1"/>
            <p:nvPr/>
          </p:nvSpPr>
          <p:spPr>
            <a:xfrm>
              <a:off x="7502245" y="3290499"/>
              <a:ext cx="498855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1823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63B6B2-D6BE-B744-E6D1-A1B3A5D574A7}"/>
                </a:ext>
              </a:extLst>
            </p:cNvPr>
            <p:cNvSpPr txBox="1"/>
            <p:nvPr/>
          </p:nvSpPr>
          <p:spPr>
            <a:xfrm>
              <a:off x="9338331" y="3290498"/>
              <a:ext cx="420308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285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CF5C0-1058-D323-DDC0-DC7E4B85F5D2}"/>
                </a:ext>
              </a:extLst>
            </p:cNvPr>
            <p:cNvSpPr txBox="1"/>
            <p:nvPr/>
          </p:nvSpPr>
          <p:spPr>
            <a:xfrm>
              <a:off x="7502245" y="5080525"/>
              <a:ext cx="498855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1426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0716CA9-B0C3-1DAC-E3B8-5DF0C488E966}"/>
              </a:ext>
            </a:extLst>
          </p:cNvPr>
          <p:cNvGrpSpPr/>
          <p:nvPr/>
        </p:nvGrpSpPr>
        <p:grpSpPr>
          <a:xfrm>
            <a:off x="790984" y="2084832"/>
            <a:ext cx="4634173" cy="4423691"/>
            <a:chOff x="276634" y="2084832"/>
            <a:chExt cx="4634173" cy="442369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46106A1-5E7E-1907-65A9-39C57729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5" t="3878" r="8400" b="1712"/>
            <a:stretch/>
          </p:blipFill>
          <p:spPr>
            <a:xfrm>
              <a:off x="471659" y="2550668"/>
              <a:ext cx="4439148" cy="37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5E392A-0938-AAF7-107B-2C03EBE97D05}"/>
                </a:ext>
              </a:extLst>
            </p:cNvPr>
            <p:cNvSpPr txBox="1"/>
            <p:nvPr/>
          </p:nvSpPr>
          <p:spPr>
            <a:xfrm>
              <a:off x="2206966" y="208483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Baseline</a:t>
              </a:r>
              <a:endParaRPr lang="ru-RU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34BB13-7491-498A-576B-A6FECF9D98B4}"/>
                </a:ext>
              </a:extLst>
            </p:cNvPr>
            <p:cNvSpPr txBox="1"/>
            <p:nvPr/>
          </p:nvSpPr>
          <p:spPr>
            <a:xfrm rot="16200000">
              <a:off x="294575" y="3290500"/>
              <a:ext cx="4411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ship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C154C6-46E5-AD63-E8DB-80097B064573}"/>
                </a:ext>
              </a:extLst>
            </p:cNvPr>
            <p:cNvSpPr txBox="1"/>
            <p:nvPr/>
          </p:nvSpPr>
          <p:spPr>
            <a:xfrm rot="16200000">
              <a:off x="55374" y="5080526"/>
              <a:ext cx="9195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background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972716-1FE6-0526-B599-A9476CAF48DE}"/>
                </a:ext>
              </a:extLst>
            </p:cNvPr>
            <p:cNvSpPr txBox="1"/>
            <p:nvPr/>
          </p:nvSpPr>
          <p:spPr>
            <a:xfrm rot="16200000">
              <a:off x="24899" y="4182264"/>
              <a:ext cx="7804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Predicted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2A7EA6-4BA7-3ADC-A95A-A74FDEA75C91}"/>
                </a:ext>
              </a:extLst>
            </p:cNvPr>
            <p:cNvSpPr txBox="1"/>
            <p:nvPr/>
          </p:nvSpPr>
          <p:spPr>
            <a:xfrm>
              <a:off x="2220016" y="6231524"/>
              <a:ext cx="4604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True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B79F8D-2BA8-7F6F-918D-44150EC53796}"/>
                </a:ext>
              </a:extLst>
            </p:cNvPr>
            <p:cNvSpPr txBox="1"/>
            <p:nvPr/>
          </p:nvSpPr>
          <p:spPr>
            <a:xfrm>
              <a:off x="1359591" y="6150173"/>
              <a:ext cx="4411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ship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07A5F8-79A9-DA90-8A22-E05E4648E835}"/>
                </a:ext>
              </a:extLst>
            </p:cNvPr>
            <p:cNvSpPr txBox="1"/>
            <p:nvPr/>
          </p:nvSpPr>
          <p:spPr>
            <a:xfrm>
              <a:off x="2917203" y="6150172"/>
              <a:ext cx="91954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background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567921-1D52-1553-F245-61D3FED90314}"/>
                </a:ext>
              </a:extLst>
            </p:cNvPr>
            <p:cNvSpPr txBox="1"/>
            <p:nvPr/>
          </p:nvSpPr>
          <p:spPr>
            <a:xfrm>
              <a:off x="1342598" y="3290497"/>
              <a:ext cx="498855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1671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1A86BC-F903-1EF3-DE7C-C4416BECB157}"/>
                </a:ext>
              </a:extLst>
            </p:cNvPr>
            <p:cNvSpPr txBox="1"/>
            <p:nvPr/>
          </p:nvSpPr>
          <p:spPr>
            <a:xfrm>
              <a:off x="3178684" y="3290496"/>
              <a:ext cx="420308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220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FB5138-687C-8D6A-535D-A89A8E26C565}"/>
                </a:ext>
              </a:extLst>
            </p:cNvPr>
            <p:cNvSpPr txBox="1"/>
            <p:nvPr/>
          </p:nvSpPr>
          <p:spPr>
            <a:xfrm>
              <a:off x="1342598" y="5080524"/>
              <a:ext cx="498855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1578</a:t>
              </a:r>
              <a:endParaRPr lang="ru-RU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10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588F7-9093-A2CF-D109-DCB9319F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E1AFE-DE1C-7511-CCD5-BE71BEB8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4E349-643D-B05D-AF95-15712F1F11C2}"/>
              </a:ext>
            </a:extLst>
          </p:cNvPr>
          <p:cNvSpPr txBox="1"/>
          <p:nvPr/>
        </p:nvSpPr>
        <p:spPr>
          <a:xfrm>
            <a:off x="1024128" y="2084832"/>
            <a:ext cx="106436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Использование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Diffusion Img2Img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сочетании с авторазметкой через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GroundingDINO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позволило достичь прироста качества детекции:</a:t>
            </a:r>
          </a:p>
          <a:p>
            <a:pPr>
              <a:buNone/>
            </a:pP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+2.7% по mAP@0.5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+1.7% по mAP@0.5:0.95</a:t>
            </a: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 </a:t>
            </a:r>
          </a:p>
          <a:p>
            <a:pPr>
              <a:buNone/>
            </a:pP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Аналогичного прироста удалось добиться при применении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DDPM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Повышение метрик при использовании Img2Img может быть связано с добавлением изображений высокой детализации, содержащих визуально отличные, но реалистичные экземпляры объектов. В то же время DDPM мог способствовать улучшению метрик за счёт менее детализированных примеров, повышающих вариативность.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Дообучение на оригинальных данных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смешанной фазы обучения (реальные + синтетические) с малым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rate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вызвало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ухудшение метрик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 возможно, из-за "забывания" синтетической информации.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800 синтетических изображений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прошедших фильтр по confidence, с последующей авторазметкой занимала около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часов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GPU RTX 4060Ti 16Gb. Наиболее требовательным к вычислительным ресурсам являлся процесс обучения модели DDPM (500 эпох обучения заняли около 24 часов).</a:t>
            </a:r>
          </a:p>
        </p:txBody>
      </p:sp>
    </p:spTree>
    <p:extLst>
      <p:ext uri="{BB962C8B-B14F-4D97-AF65-F5344CB8AC3E}">
        <p14:creationId xmlns:p14="http://schemas.microsoft.com/office/powerpoint/2010/main" val="126266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DF860-8696-E296-AF86-FAF50E20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419951-1BB6-9CC9-7789-E7AC67E5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72A94-F8B5-654F-A8D4-48BDDB6C85EE}"/>
              </a:ext>
            </a:extLst>
          </p:cNvPr>
          <p:cNvSpPr txBox="1"/>
          <p:nvPr/>
        </p:nvSpPr>
        <p:spPr>
          <a:xfrm>
            <a:off x="1024128" y="2084832"/>
            <a:ext cx="981320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ЦЕЛЬ: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решений, позволяющих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компенсировать нехватку реальных данных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помощью синтетических изображений, для повышения качества модели детекции.</a:t>
            </a:r>
          </a:p>
          <a:p>
            <a:endParaRPr lang="ru-RU" dirty="0">
              <a:solidFill>
                <a:srgbClr val="CCCCCC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ЗАДАЧИ:</a:t>
            </a:r>
            <a:endParaRPr lang="ru-RU" sz="2000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Проанализировать методы генерации синтетических изображений, применимых к задаче детекции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Оценить влияние синтетических данных на метрики качества</a:t>
            </a:r>
          </a:p>
          <a:p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Определить требуемые ресурсы при применении различных генеративных подходов</a:t>
            </a:r>
          </a:p>
        </p:txBody>
      </p:sp>
    </p:spTree>
    <p:extLst>
      <p:ext uri="{BB962C8B-B14F-4D97-AF65-F5344CB8AC3E}">
        <p14:creationId xmlns:p14="http://schemas.microsoft.com/office/powerpoint/2010/main" val="18151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58E8E-BD51-2253-86D7-01017389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Продолжение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6F42B-3556-7D4C-1881-C1FE6D3C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DC0A-32F1-B520-1984-15C4C94AF82F}"/>
              </a:ext>
            </a:extLst>
          </p:cNvPr>
          <p:cNvSpPr txBox="1"/>
          <p:nvPr/>
        </p:nvSpPr>
        <p:spPr>
          <a:xfrm>
            <a:off x="1024127" y="2084832"/>
            <a:ext cx="98132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Ручная валидация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или разметка части синтетических данных для повышения точности обучения.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целевых изображений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 основе слабых мест модели (false negatives, ошибки локализации).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Поиск оптимальных параметров Img2Img: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prompt engineering, величина шумового коэффициента.</a:t>
            </a:r>
          </a:p>
          <a:p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соотношения синтетика/реальные данные,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 котором достигается максимальный прирост метрик без деградации качества.</a:t>
            </a:r>
          </a:p>
          <a:p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Проверка статистической значимости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повышения метрик модели при увеличении размера обучающей выборки.</a:t>
            </a:r>
          </a:p>
        </p:txBody>
      </p:sp>
    </p:spTree>
    <p:extLst>
      <p:ext uri="{BB962C8B-B14F-4D97-AF65-F5344CB8AC3E}">
        <p14:creationId xmlns:p14="http://schemas.microsoft.com/office/powerpoint/2010/main" val="1943144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22862-7073-68E1-D1DD-C38D78D4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87161C-B054-7069-F8E1-3D0BA13F69C7}"/>
              </a:ext>
            </a:extLst>
          </p:cNvPr>
          <p:cNvSpPr txBox="1">
            <a:spLocks/>
          </p:cNvSpPr>
          <p:nvPr/>
        </p:nvSpPr>
        <p:spPr>
          <a:xfrm>
            <a:off x="2779776" y="2697480"/>
            <a:ext cx="6632448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6375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5EBECE-0A2C-C1BD-F689-653D87DBF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08503"/>
            <a:ext cx="8464522" cy="39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3A88F-0211-630C-C7D3-F6B4440019F8}"/>
              </a:ext>
            </a:extLst>
          </p:cNvPr>
          <p:cNvSpPr txBox="1"/>
          <p:nvPr/>
        </p:nvSpPr>
        <p:spPr>
          <a:xfrm>
            <a:off x="1024128" y="2084832"/>
            <a:ext cx="854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Датасет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HRSC2016-MS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аэрофотоснимки различных кораблей.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8DD3B-360C-9228-36AC-385E71D8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DDPM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AD98F-A28C-BC99-DFD3-8355A60068BC}"/>
              </a:ext>
            </a:extLst>
          </p:cNvPr>
          <p:cNvSpPr txBox="1"/>
          <p:nvPr/>
        </p:nvSpPr>
        <p:spPr>
          <a:xfrm>
            <a:off x="1024128" y="2084832"/>
            <a:ext cx="9813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DDPM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(Denoising Diffusion Probabilistic Model) — класс генеративных моделей, использующих стохастический процесс обратимого зашумления/восстановления для генерации новых изображений.  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Прямой (задающий) процесс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Постепенное добавление гауссовского шума к изображению в течение нескольких шагов, пока оно не превратится в почти чистый шум.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Обратный (восстанавливающий) процесс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Модель обучается выполнять обратное преобразование — то есть поэтапно удалять шум и восстанавливать изображение на каждом шаге.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изображений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процессе генерации всё начинается с случайного шума. Модель шаг за шагом "очищает" его, восстанавливая структуру, что в итоге приводит к формированию реалистичного изображения.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754C5E-B918-EA5D-8034-34A80179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2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29359-B79E-AF51-FA03-952F7CD7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Примеры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DDPM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049C40-468C-7987-7B9F-4BC5A710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08C343-8BE0-9761-06AA-2F1B325A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674769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3B216-169F-9524-5064-3A900A66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</a:t>
            </a: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ru-RU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Variation</a:t>
            </a:r>
            <a:endParaRPr lang="ru-RU" sz="4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0E11FC-B545-0F20-5B69-2226C5DF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B45B4-82A2-C1E9-A521-22AA13A77045}"/>
              </a:ext>
            </a:extLst>
          </p:cNvPr>
          <p:cNvSpPr txBox="1"/>
          <p:nvPr/>
        </p:nvSpPr>
        <p:spPr>
          <a:xfrm>
            <a:off x="1024128" y="2084832"/>
            <a:ext cx="9813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Diffusion ImageVariation</a:t>
            </a: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позволяет генерировать вариации исходного изображения без использования текстовых подсказок. Он предназначен для создания визуально похожих, но уникальных изображений на основе заданного образца.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Извлечение признаков из изображения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Используется модель CLIP, которая преобразует изображение в эмбеддинг, отражающий его визуальное содержание.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Диффузионный процесс в латентном пространстве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Diffusion использует латентное представление изображения, к которому добавляется шум, после чего модель поэтапно удаляет шум, учитывая при этом эмбеддинг из CLIP.  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Восстановление изображения </a:t>
            </a:r>
            <a:endParaRPr lang="en-US" b="1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завершения процесса денойзинга формируется финальное латентное представление, которое преобразуется в изображение в пиксельном пространстве.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55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4AF1E-A178-938E-F851-81D5F596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Примеры </a:t>
            </a: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ru-RU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Variation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D9609E-6B70-231D-9A3C-1C2DEAC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86502D-F839-047E-7876-4FD6634F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3441"/>
            <a:ext cx="674905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0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9C0B8-4720-4BCE-BA05-07118390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Генерация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Img2Img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88036E-8A2D-AC96-1A7C-E6BB49C8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D81CC-3B35-5C49-C83F-010576A9AB72}"/>
              </a:ext>
            </a:extLst>
          </p:cNvPr>
          <p:cNvSpPr txBox="1"/>
          <p:nvPr/>
        </p:nvSpPr>
        <p:spPr>
          <a:xfrm>
            <a:off x="1024128" y="2084832"/>
            <a:ext cx="9813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 Diffusion Img2Img</a:t>
            </a:r>
            <a:r>
              <a:rPr lang="ru-RU" b="0" dirty="0">
                <a:solidFill>
                  <a:srgbClr val="CCCC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позволяет трансформировать исходное изображение под влиянием текстового описания. </a:t>
            </a:r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Преобразование изображения в латентное пространство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Исходное изображение кодируется с помощью энкодера, преобразуясь в латентное представление, к нему добавляется шум.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Денойзинг с учётом текстовой подсказки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Диффузионная модель пошагово устраняет шум, ориентируясь на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текущий латент и текстовый эмбеддинг.</a:t>
            </a:r>
          </a:p>
          <a:p>
            <a:pPr>
              <a:buNone/>
            </a:pPr>
            <a:r>
              <a:rPr lang="ru-RU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Декодирование результата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После завершения процесса денойзинга полученный латент преобразуется в изображение с помощью декодера, формируя финальный результат.</a:t>
            </a:r>
          </a:p>
        </p:txBody>
      </p:sp>
    </p:spTree>
    <p:extLst>
      <p:ext uri="{BB962C8B-B14F-4D97-AF65-F5344CB8AC3E}">
        <p14:creationId xmlns:p14="http://schemas.microsoft.com/office/powerpoint/2010/main" val="191035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6AD3E-D738-9838-6FAD-EBA341E1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Примеры текстовых описаний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556C4B-4D69-4365-7532-517E9972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19F67-E8CB-FABE-FE64-A715F7526BB6}"/>
              </a:ext>
            </a:extLst>
          </p:cNvPr>
          <p:cNvSpPr txBox="1"/>
          <p:nvPr/>
        </p:nvSpPr>
        <p:spPr>
          <a:xfrm>
            <a:off x="1024128" y="2084832"/>
            <a:ext cx="9813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stunning aerial view of a cargo ship sailing on the vast ocean, under clear blue skies and the soft glow of sunlight. Captured in photorealistic drone photography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powerful military ship navigating the open sea, showcasing intricate details of the hull and its reflection on the calm water. Photorealistic drone shot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serene aerial perspective of a fishing vessel by the coast at sunset, bathed in golden light and the warm hues of the evening sky. Photorealistic drone photography</a:t>
            </a: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crisp, clear aerial shot of a passenger ship gliding through calm waters, its hull beautifully reflected in the water. Captured with photorealistic drone precision</a:t>
            </a:r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b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cargo ship docked at a busy harbor at night, illuminated by the surrounding port lights, with vibrant reflections in the dark waters. Photorealistic drone photography</a:t>
            </a:r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ru-RU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ru-RU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88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369</TotalTime>
  <Words>1089</Words>
  <Application>Microsoft Office PowerPoint</Application>
  <PresentationFormat>Широкоэкранный</PresentationFormat>
  <Paragraphs>138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Calibri</vt:lpstr>
      <vt:lpstr>Tw Cen MT</vt:lpstr>
      <vt:lpstr>Tw Cen MT Condensed</vt:lpstr>
      <vt:lpstr>Wingdings 3</vt:lpstr>
      <vt:lpstr>Интеграл</vt:lpstr>
      <vt:lpstr>Исследование возможностей синтетического расширения обучающего набора данных для задачи детекции объектов</vt:lpstr>
      <vt:lpstr>Цель и задачи</vt:lpstr>
      <vt:lpstr>Исходные изображения</vt:lpstr>
      <vt:lpstr>Генерация DDPM</vt:lpstr>
      <vt:lpstr>Примеры DDPM</vt:lpstr>
      <vt:lpstr>Генерация Image Variation</vt:lpstr>
      <vt:lpstr>Примеры Image Variation</vt:lpstr>
      <vt:lpstr>Генерация Img2Img</vt:lpstr>
      <vt:lpstr>Примеры текстовых описаний</vt:lpstr>
      <vt:lpstr>Примеры Img2Img</vt:lpstr>
      <vt:lpstr>Генерация Pix2pix</vt:lpstr>
      <vt:lpstr>Примеры Pix2pix</vt:lpstr>
      <vt:lpstr>Авторазметка</vt:lpstr>
      <vt:lpstr>Примеры Авторазметки</vt:lpstr>
      <vt:lpstr>Базовая модель</vt:lpstr>
      <vt:lpstr>Метрики моделей</vt:lpstr>
      <vt:lpstr>Метрики моделей. продолжение</vt:lpstr>
      <vt:lpstr>Матрицы ошибок для тестовой выборки</vt:lpstr>
      <vt:lpstr>Выводы</vt:lpstr>
      <vt:lpstr>Продолжение работы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Иван Елькин</dc:creator>
  <cp:lastModifiedBy>Иван Елькин</cp:lastModifiedBy>
  <cp:revision>75</cp:revision>
  <dcterms:created xsi:type="dcterms:W3CDTF">2025-04-21T17:44:38Z</dcterms:created>
  <dcterms:modified xsi:type="dcterms:W3CDTF">2025-05-04T11:13:54Z</dcterms:modified>
</cp:coreProperties>
</file>